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6" r:id="rId2"/>
    <p:sldId id="257" r:id="rId3"/>
    <p:sldId id="258" r:id="rId4"/>
    <p:sldId id="269" r:id="rId5"/>
    <p:sldId id="279" r:id="rId6"/>
    <p:sldId id="275" r:id="rId7"/>
    <p:sldId id="276" r:id="rId8"/>
    <p:sldId id="277" r:id="rId9"/>
    <p:sldId id="282" r:id="rId10"/>
    <p:sldId id="382" r:id="rId11"/>
    <p:sldId id="383" r:id="rId12"/>
    <p:sldId id="278" r:id="rId13"/>
    <p:sldId id="321" r:id="rId14"/>
    <p:sldId id="265" r:id="rId15"/>
    <p:sldId id="284" r:id="rId16"/>
    <p:sldId id="285" r:id="rId17"/>
    <p:sldId id="286" r:id="rId18"/>
    <p:sldId id="287" r:id="rId19"/>
    <p:sldId id="288" r:id="rId20"/>
    <p:sldId id="289" r:id="rId21"/>
    <p:sldId id="290" r:id="rId22"/>
    <p:sldId id="291" r:id="rId23"/>
    <p:sldId id="292" r:id="rId24"/>
    <p:sldId id="333" r:id="rId25"/>
    <p:sldId id="293" r:id="rId26"/>
    <p:sldId id="294" r:id="rId27"/>
    <p:sldId id="295" r:id="rId28"/>
    <p:sldId id="296" r:id="rId29"/>
    <p:sldId id="347" r:id="rId30"/>
    <p:sldId id="351" r:id="rId31"/>
    <p:sldId id="317" r:id="rId32"/>
    <p:sldId id="297" r:id="rId33"/>
    <p:sldId id="298" r:id="rId34"/>
    <p:sldId id="299" r:id="rId35"/>
    <p:sldId id="300" r:id="rId36"/>
    <p:sldId id="301" r:id="rId37"/>
    <p:sldId id="302" r:id="rId38"/>
    <p:sldId id="303" r:id="rId39"/>
    <p:sldId id="334" r:id="rId40"/>
    <p:sldId id="350" r:id="rId41"/>
    <p:sldId id="363" r:id="rId42"/>
    <p:sldId id="259" r:id="rId43"/>
    <p:sldId id="274" r:id="rId44"/>
    <p:sldId id="357" r:id="rId45"/>
    <p:sldId id="354" r:id="rId46"/>
    <p:sldId id="320" r:id="rId47"/>
    <p:sldId id="356" r:id="rId48"/>
    <p:sldId id="319" r:id="rId49"/>
    <p:sldId id="352" r:id="rId50"/>
    <p:sldId id="318" r:id="rId51"/>
    <p:sldId id="316" r:id="rId52"/>
    <p:sldId id="360" r:id="rId53"/>
    <p:sldId id="280" r:id="rId54"/>
    <p:sldId id="281" r:id="rId55"/>
    <p:sldId id="358" r:id="rId56"/>
    <p:sldId id="273" r:id="rId57"/>
    <p:sldId id="364" r:id="rId58"/>
    <p:sldId id="359" r:id="rId59"/>
    <p:sldId id="353" r:id="rId60"/>
    <p:sldId id="355" r:id="rId61"/>
    <p:sldId id="362" r:id="rId62"/>
    <p:sldId id="365" r:id="rId63"/>
    <p:sldId id="366" r:id="rId64"/>
    <p:sldId id="361" r:id="rId65"/>
    <p:sldId id="340" r:id="rId66"/>
    <p:sldId id="335" r:id="rId67"/>
    <p:sldId id="336" r:id="rId68"/>
    <p:sldId id="339" r:id="rId69"/>
    <p:sldId id="337" r:id="rId70"/>
    <p:sldId id="338" r:id="rId71"/>
    <p:sldId id="384" r:id="rId72"/>
    <p:sldId id="381" r:id="rId73"/>
    <p:sldId id="315" r:id="rId74"/>
    <p:sldId id="341" r:id="rId75"/>
    <p:sldId id="342" r:id="rId76"/>
    <p:sldId id="343" r:id="rId77"/>
    <p:sldId id="344" r:id="rId78"/>
    <p:sldId id="345" r:id="rId79"/>
    <p:sldId id="346" r:id="rId80"/>
    <p:sldId id="348" r:id="rId81"/>
    <p:sldId id="349" r:id="rId82"/>
    <p:sldId id="375" r:id="rId83"/>
    <p:sldId id="310" r:id="rId84"/>
    <p:sldId id="311" r:id="rId85"/>
    <p:sldId id="313" r:id="rId86"/>
    <p:sldId id="312" r:id="rId87"/>
    <p:sldId id="314" r:id="rId88"/>
    <p:sldId id="326" r:id="rId89"/>
    <p:sldId id="328" r:id="rId90"/>
    <p:sldId id="329" r:id="rId91"/>
    <p:sldId id="330" r:id="rId92"/>
    <p:sldId id="331" r:id="rId93"/>
    <p:sldId id="332" r:id="rId94"/>
    <p:sldId id="325" r:id="rId95"/>
    <p:sldId id="323" r:id="rId96"/>
    <p:sldId id="324" r:id="rId97"/>
    <p:sldId id="376" r:id="rId98"/>
    <p:sldId id="377" r:id="rId99"/>
    <p:sldId id="378" r:id="rId100"/>
    <p:sldId id="379" r:id="rId101"/>
    <p:sldId id="304" r:id="rId102"/>
    <p:sldId id="305" r:id="rId103"/>
    <p:sldId id="306" r:id="rId104"/>
    <p:sldId id="307" r:id="rId105"/>
    <p:sldId id="308" r:id="rId106"/>
    <p:sldId id="309" r:id="rId107"/>
    <p:sldId id="368" r:id="rId108"/>
    <p:sldId id="369" r:id="rId109"/>
    <p:sldId id="370" r:id="rId110"/>
    <p:sldId id="371" r:id="rId111"/>
    <p:sldId id="372" r:id="rId112"/>
    <p:sldId id="374" r:id="rId113"/>
    <p:sldId id="380" r:id="rId114"/>
    <p:sldId id="373"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94666"/>
  </p:normalViewPr>
  <p:slideViewPr>
    <p:cSldViewPr snapToGrid="0" snapToObjects="1">
      <p:cViewPr varScale="1">
        <p:scale>
          <a:sx n="81" d="100"/>
          <a:sy n="81" d="100"/>
        </p:scale>
        <p:origin x="184"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notesMaster" Target="notesMasters/notes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75</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79</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80</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81</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82</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10</a:t>
            </a:fld>
            <a:endParaRPr kumimoji="1" lang="zh-CN" altLang="en-US"/>
          </a:p>
        </p:txBody>
      </p:sp>
    </p:spTree>
    <p:extLst>
      <p:ext uri="{BB962C8B-B14F-4D97-AF65-F5344CB8AC3E}">
        <p14:creationId xmlns:p14="http://schemas.microsoft.com/office/powerpoint/2010/main" val="204009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11</a:t>
            </a:fld>
            <a:endParaRPr kumimoji="1" lang="zh-CN" altLang="en-US"/>
          </a:p>
        </p:txBody>
      </p:sp>
    </p:spTree>
    <p:extLst>
      <p:ext uri="{BB962C8B-B14F-4D97-AF65-F5344CB8AC3E}">
        <p14:creationId xmlns:p14="http://schemas.microsoft.com/office/powerpoint/2010/main" val="10275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40</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41</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73</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15/10/18</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15/10/18</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15/10/18</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15/10/18</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15/10/18</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9.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4.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tiff"/></Relationships>
</file>

<file path=ppt/slides/_rels/slide67.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请求方式</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11" name="Espace réservé du contenu 3"/>
          <p:cNvGraphicFramePr>
            <a:graphicFrameLocks/>
          </p:cNvGraphicFramePr>
          <p:nvPr>
            <p:extLst>
              <p:ext uri="{D42A27DB-BD31-4B8C-83A1-F6EECF244321}">
                <p14:modId xmlns:p14="http://schemas.microsoft.com/office/powerpoint/2010/main" val="307653007"/>
              </p:ext>
            </p:extLst>
          </p:nvPr>
        </p:nvGraphicFramePr>
        <p:xfrm>
          <a:off x="1385379" y="2254687"/>
          <a:ext cx="9482202" cy="3369498"/>
        </p:xfrm>
        <a:graphic>
          <a:graphicData uri="http://schemas.openxmlformats.org/drawingml/2006/table">
            <a:tbl>
              <a:tblPr firstRow="1" bandRow="1">
                <a:tableStyleId>{5C22544A-7EE6-4342-B048-85BDC9FD1C3A}</a:tableStyleId>
              </a:tblPr>
              <a:tblGrid>
                <a:gridCol w="1837217"/>
                <a:gridCol w="7644985"/>
              </a:tblGrid>
              <a:tr h="555158">
                <a:tc>
                  <a:txBody>
                    <a:bodyPr/>
                    <a:lstStyle/>
                    <a:p>
                      <a:r>
                        <a:rPr lang="fr-CA" b="1" dirty="0" err="1" smtClean="0"/>
                        <a:t>Method</a:t>
                      </a:r>
                      <a:r>
                        <a:rPr lang="fr-CA" b="1" dirty="0" smtClean="0"/>
                        <a:t> </a:t>
                      </a:r>
                      <a:endParaRPr lang="fr-CA" dirty="0"/>
                    </a:p>
                  </a:txBody>
                  <a:tcPr>
                    <a:solidFill>
                      <a:schemeClr val="accent2"/>
                    </a:solidFill>
                  </a:tcPr>
                </a:tc>
                <a:tc>
                  <a:txBody>
                    <a:bodyPr/>
                    <a:lstStyle/>
                    <a:p>
                      <a:r>
                        <a:rPr lang="en-US" dirty="0" smtClean="0"/>
                        <a:t>Description</a:t>
                      </a:r>
                      <a:endParaRPr lang="fr-CA" dirty="0"/>
                    </a:p>
                  </a:txBody>
                  <a:tcPr>
                    <a:solidFill>
                      <a:schemeClr val="accent2"/>
                    </a:solidFill>
                  </a:tcPr>
                </a:tc>
              </a:tr>
              <a:tr h="562868">
                <a:tc>
                  <a:txBody>
                    <a:bodyPr/>
                    <a:lstStyle/>
                    <a:p>
                      <a:pPr marL="0" indent="0">
                        <a:buNone/>
                      </a:pPr>
                      <a:r>
                        <a:rPr lang="fr-CA" dirty="0" smtClean="0"/>
                        <a:t>GET </a:t>
                      </a:r>
                    </a:p>
                  </a:txBody>
                  <a:tcPr/>
                </a:tc>
                <a:tc>
                  <a:txBody>
                    <a:bodyPr/>
                    <a:lstStyle/>
                    <a:p>
                      <a:r>
                        <a:rPr lang="fr-CA" dirty="0" err="1" smtClean="0"/>
                        <a:t>Retrieve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PUT</a:t>
                      </a:r>
                      <a:endParaRPr lang="fr-CA" dirty="0"/>
                    </a:p>
                  </a:txBody>
                  <a:tcPr/>
                </a:tc>
                <a:tc>
                  <a:txBody>
                    <a:bodyPr/>
                    <a:lstStyle/>
                    <a:p>
                      <a:r>
                        <a:rPr lang="fr-CA" dirty="0" smtClean="0"/>
                        <a:t>Store a </a:t>
                      </a:r>
                      <a:r>
                        <a:rPr lang="fr-CA" dirty="0" err="1" smtClean="0"/>
                        <a:t>resource</a:t>
                      </a:r>
                      <a:r>
                        <a:rPr lang="fr-CA" dirty="0" smtClean="0"/>
                        <a:t> </a:t>
                      </a:r>
                      <a:endParaRPr lang="fr-CA" dirty="0"/>
                    </a:p>
                  </a:txBody>
                  <a:tcPr/>
                </a:tc>
              </a:tr>
              <a:tr h="562868">
                <a:tc>
                  <a:txBody>
                    <a:bodyPr/>
                    <a:lstStyle/>
                    <a:p>
                      <a:r>
                        <a:rPr lang="fr-CA" dirty="0" smtClean="0"/>
                        <a:t>DELETE</a:t>
                      </a:r>
                      <a:endParaRPr lang="fr-CA" dirty="0"/>
                    </a:p>
                  </a:txBody>
                  <a:tcPr/>
                </a:tc>
                <a:tc>
                  <a:txBody>
                    <a:bodyPr/>
                    <a:lstStyle/>
                    <a:p>
                      <a:r>
                        <a:rPr lang="fr-CA" dirty="0" err="1" smtClean="0"/>
                        <a:t>Remove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POST </a:t>
                      </a:r>
                      <a:endParaRPr lang="fr-CA" dirty="0"/>
                    </a:p>
                  </a:txBody>
                  <a:tcPr/>
                </a:tc>
                <a:tc>
                  <a:txBody>
                    <a:bodyPr/>
                    <a:lstStyle/>
                    <a:p>
                      <a:r>
                        <a:rPr lang="fr-CA" dirty="0" smtClean="0"/>
                        <a:t>Update a </a:t>
                      </a:r>
                      <a:r>
                        <a:rPr lang="fr-CA" dirty="0" err="1" smtClean="0"/>
                        <a:t>resource</a:t>
                      </a:r>
                      <a:r>
                        <a:rPr lang="fr-CA" dirty="0" smtClean="0"/>
                        <a:t> </a:t>
                      </a:r>
                      <a:endParaRPr lang="fr-CA" dirty="0"/>
                    </a:p>
                  </a:txBody>
                  <a:tcPr/>
                </a:tc>
              </a:tr>
              <a:tr h="562868">
                <a:tc>
                  <a:txBody>
                    <a:bodyPr/>
                    <a:lstStyle/>
                    <a:p>
                      <a:r>
                        <a:rPr lang="en-US" dirty="0" smtClean="0"/>
                        <a:t>HEAD</a:t>
                      </a:r>
                      <a:endParaRPr lang="fr-CA" dirty="0"/>
                    </a:p>
                  </a:txBody>
                  <a:tcPr/>
                </a:tc>
                <a:tc>
                  <a:txBody>
                    <a:bodyPr/>
                    <a:lstStyle/>
                    <a:p>
                      <a:r>
                        <a:rPr lang="en-US" dirty="0" smtClean="0"/>
                        <a:t>Retrieve the headers for a resource</a:t>
                      </a:r>
                      <a:endParaRPr lang="fr-CA" dirty="0"/>
                    </a:p>
                  </a:txBody>
                  <a:tcPr/>
                </a:tc>
              </a:tr>
            </a:tbl>
          </a:graphicData>
        </a:graphic>
      </p:graphicFrame>
    </p:spTree>
    <p:extLst>
      <p:ext uri="{BB962C8B-B14F-4D97-AF65-F5344CB8AC3E}">
        <p14:creationId xmlns:p14="http://schemas.microsoft.com/office/powerpoint/2010/main" val="1566364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响应状态码</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9" name="Espace réservé du contenu 3"/>
          <p:cNvGraphicFramePr>
            <a:graphicFrameLocks noGrp="1"/>
          </p:cNvGraphicFramePr>
          <p:nvPr>
            <p:ph idx="1"/>
            <p:extLst>
              <p:ext uri="{D42A27DB-BD31-4B8C-83A1-F6EECF244321}">
                <p14:modId xmlns:p14="http://schemas.microsoft.com/office/powerpoint/2010/main" val="150425739"/>
              </p:ext>
            </p:extLst>
          </p:nvPr>
        </p:nvGraphicFramePr>
        <p:xfrm>
          <a:off x="1860115" y="1806972"/>
          <a:ext cx="8229600" cy="4457940"/>
        </p:xfrm>
        <a:graphic>
          <a:graphicData uri="http://schemas.openxmlformats.org/drawingml/2006/table">
            <a:tbl>
              <a:tblPr firstRow="1" bandRow="1">
                <a:tableStyleId>{5C22544A-7EE6-4342-B048-85BDC9FD1C3A}</a:tableStyleId>
              </a:tblPr>
              <a:tblGrid>
                <a:gridCol w="1594520"/>
                <a:gridCol w="6635080"/>
              </a:tblGrid>
              <a:tr h="389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smtClean="0">
                          <a:solidFill>
                            <a:schemeClr val="lt1"/>
                          </a:solidFill>
                          <a:latin typeface="+mn-lt"/>
                          <a:ea typeface="+mn-ea"/>
                          <a:cs typeface="+mn-cs"/>
                        </a:rPr>
                        <a:t>Range </a:t>
                      </a:r>
                      <a:r>
                        <a:rPr lang="fr-CA" sz="1600" b="0" i="0" u="none" strike="noStrike" kern="1200" baseline="0" dirty="0" smtClean="0">
                          <a:solidFill>
                            <a:schemeClr val="lt1"/>
                          </a:solidFill>
                          <a:latin typeface="+mn-lt"/>
                          <a:ea typeface="+mn-ea"/>
                          <a:cs typeface="+mn-cs"/>
                        </a:rPr>
                        <a:t>	</a:t>
                      </a: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err="1" smtClean="0">
                          <a:solidFill>
                            <a:schemeClr val="lt1"/>
                          </a:solidFill>
                          <a:latin typeface="+mn-lt"/>
                          <a:ea typeface="+mn-ea"/>
                          <a:cs typeface="+mn-cs"/>
                        </a:rPr>
                        <a:t>Category</a:t>
                      </a:r>
                      <a:r>
                        <a:rPr lang="fr-CA" sz="1600" b="1" i="0" u="none" strike="noStrike" kern="1200" baseline="0" dirty="0" smtClean="0">
                          <a:solidFill>
                            <a:schemeClr val="lt1"/>
                          </a:solidFill>
                          <a:latin typeface="+mn-lt"/>
                          <a:ea typeface="+mn-ea"/>
                          <a:cs typeface="+mn-cs"/>
                        </a:rPr>
                        <a:t> </a:t>
                      </a:r>
                      <a:r>
                        <a:rPr lang="fr-CA" sz="1600" b="0" i="0" u="none" strike="noStrike" kern="1200" baseline="0" dirty="0" smtClean="0">
                          <a:solidFill>
                            <a:schemeClr val="lt1"/>
                          </a:solidFill>
                          <a:latin typeface="+mn-lt"/>
                          <a:ea typeface="+mn-ea"/>
                          <a:cs typeface="+mn-cs"/>
                        </a:rPr>
                        <a:t>	</a:t>
                      </a:r>
                    </a:p>
                  </a:txBody>
                  <a:tcPr>
                    <a:solidFill>
                      <a:schemeClr val="accent2"/>
                    </a:solidFill>
                  </a:tcPr>
                </a:tc>
              </a:tr>
              <a:tr h="544563">
                <a:tc>
                  <a:txBody>
                    <a:bodyPr/>
                    <a:lstStyle/>
                    <a:p>
                      <a:r>
                        <a:rPr lang="fr-CA" sz="1600" b="0" i="0" u="none" strike="noStrike" kern="1200" baseline="0" dirty="0" smtClean="0">
                          <a:solidFill>
                            <a:schemeClr val="dk1"/>
                          </a:solidFill>
                          <a:latin typeface="+mn-lt"/>
                          <a:ea typeface="+mn-ea"/>
                          <a:cs typeface="+mn-cs"/>
                        </a:rPr>
                        <a:t>100–199 	</a:t>
                      </a:r>
                    </a:p>
                  </a:txBody>
                  <a:tcPr/>
                </a:tc>
                <a:tc>
                  <a:txBody>
                    <a:bodyPr/>
                    <a:lstStyle/>
                    <a:p>
                      <a:r>
                        <a:rPr lang="fr-CA" sz="1600" b="0" i="0" u="none" strike="noStrike" kern="1200" baseline="0" dirty="0" err="1" smtClean="0">
                          <a:solidFill>
                            <a:schemeClr val="dk1"/>
                          </a:solidFill>
                          <a:latin typeface="+mn-lt"/>
                          <a:ea typeface="+mn-ea"/>
                          <a:cs typeface="+mn-cs"/>
                        </a:rPr>
                        <a:t>Informational</a:t>
                      </a:r>
                      <a:endParaRPr lang="fr-CA" sz="1600" b="0" i="0" u="none" strike="noStrike" kern="1200" baseline="0" dirty="0" smtClean="0">
                        <a:solidFill>
                          <a:schemeClr val="dk1"/>
                        </a:solidFill>
                        <a:latin typeface="+mn-lt"/>
                        <a:ea typeface="+mn-ea"/>
                        <a:cs typeface="+mn-cs"/>
                      </a:endParaRPr>
                    </a:p>
                    <a:p>
                      <a:pPr lvl="1"/>
                      <a:r>
                        <a:rPr lang="fr-CA" sz="1200" dirty="0" smtClean="0"/>
                        <a:t>100 Continue</a:t>
                      </a:r>
                      <a:endParaRPr lang="fr-CA" sz="1200" dirty="0"/>
                    </a:p>
                  </a:txBody>
                  <a:tcPr/>
                </a:tc>
              </a:tr>
              <a:tr h="928960">
                <a:tc>
                  <a:txBody>
                    <a:bodyPr/>
                    <a:lstStyle/>
                    <a:p>
                      <a:r>
                        <a:rPr lang="fr-CA" sz="1600" b="0" i="0" u="none" strike="noStrike" kern="1200" baseline="0" dirty="0" smtClean="0">
                          <a:solidFill>
                            <a:schemeClr val="dk1"/>
                          </a:solidFill>
                          <a:latin typeface="+mn-lt"/>
                          <a:ea typeface="+mn-ea"/>
                          <a:cs typeface="+mn-cs"/>
                        </a:rPr>
                        <a:t>200–299</a:t>
                      </a:r>
                      <a:endParaRPr lang="fr-CA" sz="1600" dirty="0"/>
                    </a:p>
                  </a:txBody>
                  <a:tcPr/>
                </a:tc>
                <a:tc>
                  <a:txBody>
                    <a:bodyPr/>
                    <a:lstStyle/>
                    <a:p>
                      <a:r>
                        <a:rPr lang="fr-CA" sz="1600" b="0" i="0" u="none" strike="noStrike" kern="1200" baseline="0" dirty="0" err="1" smtClean="0">
                          <a:solidFill>
                            <a:schemeClr val="dk1"/>
                          </a:solidFill>
                          <a:latin typeface="+mn-lt"/>
                          <a:ea typeface="+mn-ea"/>
                          <a:cs typeface="+mn-cs"/>
                        </a:rPr>
                        <a:t>Successful</a:t>
                      </a:r>
                      <a:r>
                        <a:rPr lang="fr-CA" sz="1600" b="0" i="0" u="none" strike="noStrike" kern="1200" baseline="0" dirty="0" smtClean="0">
                          <a:solidFill>
                            <a:schemeClr val="dk1"/>
                          </a:solidFill>
                          <a:latin typeface="+mn-lt"/>
                          <a:ea typeface="+mn-ea"/>
                          <a:cs typeface="+mn-cs"/>
                        </a:rPr>
                        <a:t> </a:t>
                      </a:r>
                    </a:p>
                    <a:p>
                      <a:pPr lvl="1"/>
                      <a:r>
                        <a:rPr lang="fr-CA" sz="1200" dirty="0" smtClean="0"/>
                        <a:t>200 OK</a:t>
                      </a:r>
                    </a:p>
                    <a:p>
                      <a:pPr lvl="1"/>
                      <a:r>
                        <a:rPr lang="fr-CA" sz="1200" dirty="0" smtClean="0"/>
                        <a:t>201 </a:t>
                      </a:r>
                      <a:r>
                        <a:rPr lang="fr-CA" sz="1200" dirty="0" err="1" smtClean="0"/>
                        <a:t>Created</a:t>
                      </a:r>
                      <a:endParaRPr lang="fr-CA" sz="1200" dirty="0" smtClean="0"/>
                    </a:p>
                    <a:p>
                      <a:pPr lvl="1"/>
                      <a:r>
                        <a:rPr lang="fr-CA" sz="1200" dirty="0" smtClean="0"/>
                        <a:t>204 No Content</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300–399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Redirection</a:t>
                      </a:r>
                    </a:p>
                    <a:p>
                      <a:pPr lvl="1"/>
                      <a:r>
                        <a:rPr lang="fr-CA" sz="1200" dirty="0" smtClean="0"/>
                        <a:t>301 </a:t>
                      </a:r>
                      <a:r>
                        <a:rPr lang="fr-CA" sz="1200" dirty="0" err="1" smtClean="0"/>
                        <a:t>Moved</a:t>
                      </a:r>
                      <a:r>
                        <a:rPr lang="fr-CA" sz="1200" dirty="0" smtClean="0"/>
                        <a:t> </a:t>
                      </a:r>
                      <a:r>
                        <a:rPr lang="fr-CA" sz="1200" dirty="0" err="1" smtClean="0"/>
                        <a:t>Permanently</a:t>
                      </a:r>
                      <a:endParaRPr lang="fr-CA" sz="1200" dirty="0" smtClean="0"/>
                    </a:p>
                    <a:p>
                      <a:pPr lvl="1"/>
                      <a:r>
                        <a:rPr lang="fr-CA" sz="1200" dirty="0" smtClean="0"/>
                        <a:t>304 Not </a:t>
                      </a:r>
                      <a:r>
                        <a:rPr lang="fr-CA" sz="1200" dirty="0" err="1" smtClean="0"/>
                        <a:t>Modified</a:t>
                      </a:r>
                      <a:endParaRPr lang="fr-CA" sz="1200" dirty="0"/>
                    </a:p>
                  </a:txBody>
                  <a:tcPr/>
                </a:tc>
              </a:tr>
              <a:tr h="1121159">
                <a:tc>
                  <a:txBody>
                    <a:bodyPr/>
                    <a:lstStyle/>
                    <a:p>
                      <a:r>
                        <a:rPr lang="fr-CA" sz="1600" b="0" i="0" u="none" strike="noStrike" kern="1200" baseline="0" dirty="0" smtClean="0">
                          <a:solidFill>
                            <a:schemeClr val="dk1"/>
                          </a:solidFill>
                          <a:latin typeface="+mn-lt"/>
                          <a:ea typeface="+mn-ea"/>
                          <a:cs typeface="+mn-cs"/>
                        </a:rPr>
                        <a:t>400–499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Client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400 Bad </a:t>
                      </a:r>
                      <a:r>
                        <a:rPr lang="fr-CA" sz="1200" dirty="0" err="1" smtClean="0"/>
                        <a:t>Request</a:t>
                      </a:r>
                      <a:endParaRPr lang="fr-CA" sz="1200" dirty="0" smtClean="0"/>
                    </a:p>
                    <a:p>
                      <a:pPr lvl="1"/>
                      <a:r>
                        <a:rPr lang="fr-CA" sz="1200" dirty="0" smtClean="0"/>
                        <a:t>401 </a:t>
                      </a:r>
                      <a:r>
                        <a:rPr lang="fr-CA" sz="1200" dirty="0" err="1" smtClean="0"/>
                        <a:t>Unauthorized</a:t>
                      </a:r>
                      <a:endParaRPr lang="fr-CA" sz="1200" dirty="0" smtClean="0"/>
                    </a:p>
                    <a:p>
                      <a:pPr lvl="1"/>
                      <a:r>
                        <a:rPr lang="fr-CA" sz="1200" dirty="0" smtClean="0"/>
                        <a:t>403 </a:t>
                      </a:r>
                      <a:r>
                        <a:rPr lang="fr-CA" sz="1200" dirty="0" err="1" smtClean="0"/>
                        <a:t>Forbidden</a:t>
                      </a:r>
                      <a:endParaRPr lang="fr-CA" sz="1200" dirty="0" smtClean="0"/>
                    </a:p>
                    <a:p>
                      <a:pPr lvl="1"/>
                      <a:r>
                        <a:rPr lang="fr-CA" sz="1200" dirty="0" smtClean="0"/>
                        <a:t>404 Not </a:t>
                      </a:r>
                      <a:r>
                        <a:rPr lang="fr-CA" sz="1200" dirty="0" err="1" smtClean="0"/>
                        <a:t>Found</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500–599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Server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500 </a:t>
                      </a:r>
                      <a:r>
                        <a:rPr lang="fr-CA" sz="1200" dirty="0" err="1" smtClean="0"/>
                        <a:t>Internal</a:t>
                      </a:r>
                      <a:r>
                        <a:rPr lang="fr-CA" sz="1200" dirty="0" smtClean="0"/>
                        <a:t> Server </a:t>
                      </a:r>
                      <a:r>
                        <a:rPr lang="fr-CA" sz="1200" dirty="0" err="1" smtClean="0"/>
                        <a:t>Error</a:t>
                      </a:r>
                      <a:endParaRPr lang="fr-CA" sz="1200" dirty="0" smtClean="0"/>
                    </a:p>
                    <a:p>
                      <a:pPr lvl="1"/>
                      <a:r>
                        <a:rPr lang="fr-CA" sz="1200" dirty="0" smtClean="0"/>
                        <a:t>503 Service </a:t>
                      </a:r>
                      <a:r>
                        <a:rPr lang="fr-CA" sz="1200" dirty="0" err="1" smtClean="0"/>
                        <a:t>Unavailable</a:t>
                      </a:r>
                      <a:endParaRPr lang="fr-CA" sz="1200" dirty="0"/>
                    </a:p>
                  </a:txBody>
                  <a:tcPr/>
                </a:tc>
              </a:tr>
            </a:tbl>
          </a:graphicData>
        </a:graphic>
      </p:graphicFrame>
    </p:spTree>
    <p:extLst>
      <p:ext uri="{BB962C8B-B14F-4D97-AF65-F5344CB8AC3E}">
        <p14:creationId xmlns:p14="http://schemas.microsoft.com/office/powerpoint/2010/main" val="1210623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
        <p:nvSpPr>
          <p:cNvPr id="2" name="文本框 1"/>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"{0}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3416320"/>
          </a:xfrm>
          <a:prstGeom prst="rect">
            <a:avLst/>
          </a:prstGeom>
          <a:noFill/>
        </p:spPr>
        <p:txBody>
          <a:bodyPr wrap="square" rtlCol="0">
            <a:spAutoFit/>
          </a:bodyPr>
          <a:lstStyle/>
          <a:p>
            <a:pPr marL="342900" indent="-342900">
              <a:lnSpc>
                <a:spcPct val="150000"/>
              </a:lnSpc>
              <a:buAutoNum type="arabicPeriod"/>
            </a:pPr>
            <a:r>
              <a:rPr kumimoji="1" lang="en-US" altLang="zh-CN" sz="2400" dirty="0" smtClean="0"/>
              <a:t>Http</a:t>
            </a:r>
            <a:r>
              <a:rPr kumimoji="1" lang="zh-CN" altLang="en-US" sz="2400" dirty="0" smtClean="0"/>
              <a:t>协议及</a:t>
            </a:r>
            <a:r>
              <a:rPr kumimoji="1" lang="en-US" altLang="zh-CN" sz="2400" dirty="0" smtClean="0"/>
              <a:t>Socket</a:t>
            </a:r>
            <a:r>
              <a:rPr kumimoji="1" lang="zh-CN" altLang="en-US" sz="2400" dirty="0" smtClean="0"/>
              <a:t>编程</a:t>
            </a:r>
            <a:endParaRPr kumimoji="1" lang="en-US" altLang="zh-CN" sz="2400" dirty="0" smtClean="0"/>
          </a:p>
          <a:p>
            <a:pPr marL="342900" indent="-342900">
              <a:lnSpc>
                <a:spcPct val="150000"/>
              </a:lnSpc>
              <a:buAutoNum type="arabicPeriod"/>
            </a:pPr>
            <a:r>
              <a:rPr kumimoji="1" lang="en-US" altLang="zh-CN" sz="2400" dirty="0" smtClean="0"/>
              <a:t>CMDB</a:t>
            </a:r>
            <a:r>
              <a:rPr kumimoji="1" lang="zh-CN" altLang="en-US" sz="2400" dirty="0" smtClean="0"/>
              <a:t>主流架构介绍</a:t>
            </a:r>
          </a:p>
          <a:p>
            <a:pPr marL="342900" indent="-342900">
              <a:lnSpc>
                <a:spcPct val="150000"/>
              </a:lnSpc>
              <a:buAutoNum type="arabicPeriod"/>
            </a:pPr>
            <a:r>
              <a:rPr kumimoji="1" lang="en-US" altLang="zh-CN" sz="2400" dirty="0" smtClean="0"/>
              <a:t>CMDB</a:t>
            </a:r>
            <a:r>
              <a:rPr kumimoji="1" lang="zh-CN" altLang="en-US" sz="2400" dirty="0" smtClean="0"/>
              <a:t>数据库设计</a:t>
            </a:r>
            <a:endParaRPr kumimoji="1" lang="zh-CN" altLang="en-US" sz="2400" dirty="0"/>
          </a:p>
          <a:p>
            <a:pPr marL="342900" indent="-342900">
              <a:lnSpc>
                <a:spcPct val="150000"/>
              </a:lnSpc>
              <a:buAutoNum type="arabicPeriod"/>
            </a:pPr>
            <a:r>
              <a:rPr kumimoji="1" lang="zh-CN" altLang="en-US" sz="2400" dirty="0" smtClean="0"/>
              <a:t>通过接口模式构建</a:t>
            </a:r>
            <a:r>
              <a:rPr kumimoji="1" lang="en-US" altLang="zh-CN" sz="2400" dirty="0" smtClean="0"/>
              <a:t>CMDB</a:t>
            </a:r>
            <a:r>
              <a:rPr kumimoji="1" lang="zh-CN" altLang="en-US" sz="2400" dirty="0" smtClean="0"/>
              <a:t>系统核心    </a:t>
            </a:r>
          </a:p>
          <a:p>
            <a:pPr marL="342900" indent="-342900">
              <a:lnSpc>
                <a:spcPct val="150000"/>
              </a:lnSpc>
              <a:buAutoNum type="arabicPeriod"/>
            </a:pPr>
            <a:r>
              <a:rPr kumimoji="1" lang="zh-CN" altLang="en-US" sz="2400" dirty="0" smtClean="0"/>
              <a:t>如何应对</a:t>
            </a:r>
            <a:r>
              <a:rPr kumimoji="1" lang="en-US" altLang="zh-CN" sz="2400" dirty="0" smtClean="0"/>
              <a:t>CMDB</a:t>
            </a:r>
            <a:r>
              <a:rPr kumimoji="1" lang="zh-CN" altLang="en-US" sz="2400" dirty="0" smtClean="0"/>
              <a:t>中海量数据信息的多并发和性能优化    </a:t>
            </a:r>
          </a:p>
          <a:p>
            <a:pPr>
              <a:lnSpc>
                <a:spcPct val="150000"/>
              </a:lnSpc>
            </a:pPr>
            <a:r>
              <a:rPr kumimoji="1" lang="en-US" altLang="zh-CN" sz="2400" dirty="0"/>
              <a:t>6</a:t>
            </a:r>
            <a:r>
              <a:rPr kumimoji="1" lang="en-US" altLang="zh-CN" sz="2400" dirty="0" smtClean="0"/>
              <a:t>.</a:t>
            </a:r>
            <a:r>
              <a:rPr kumimoji="1" lang="zh-CN" altLang="en-US" sz="2400" dirty="0" smtClean="0"/>
              <a:t>   分布式客户端的数据采集及最佳实践</a:t>
            </a:r>
            <a:endParaRPr kumimoji="1" lang="zh-CN" altLang="en-US" sz="2400"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83074"/>
            <a:ext cx="10359025" cy="3970318"/>
          </a:xfrm>
          <a:prstGeom prst="rect">
            <a:avLst/>
          </a:prstGeom>
          <a:noFill/>
        </p:spPr>
        <p:txBody>
          <a:bodyPr wrap="square" rtlCol="0">
            <a:spAutoFit/>
          </a:bodyPr>
          <a:lstStyle/>
          <a:p>
            <a:pPr marL="342900" indent="-342900">
              <a:lnSpc>
                <a:spcPct val="150000"/>
              </a:lnSpc>
              <a:buAutoNum type="arabicPeriod"/>
            </a:pPr>
            <a:r>
              <a:rPr kumimoji="1" lang="zh-CN" altLang="en-US" sz="2400" dirty="0" smtClean="0"/>
              <a:t>数据可视化</a:t>
            </a:r>
          </a:p>
          <a:p>
            <a:pPr marL="342900" indent="-342900">
              <a:lnSpc>
                <a:spcPct val="150000"/>
              </a:lnSpc>
              <a:buAutoNum type="arabicPeriod"/>
            </a:pPr>
            <a:r>
              <a:rPr kumimoji="1" lang="zh-CN" altLang="en-US" sz="2400" dirty="0" smtClean="0"/>
              <a:t>机柜图绘制的“方方面面”</a:t>
            </a:r>
          </a:p>
          <a:p>
            <a:pPr marL="342900" indent="-342900">
              <a:lnSpc>
                <a:spcPct val="150000"/>
              </a:lnSpc>
              <a:buAutoNum type="arabicPeriod"/>
            </a:pPr>
            <a:r>
              <a:rPr kumimoji="1" lang="en-US" altLang="zh-CN" sz="2400" dirty="0" smtClean="0"/>
              <a:t>Python</a:t>
            </a:r>
            <a:r>
              <a:rPr kumimoji="1" lang="zh-CN" altLang="en-US" sz="2400" dirty="0" smtClean="0"/>
              <a:t>的并发模型</a:t>
            </a:r>
          </a:p>
          <a:p>
            <a:pPr marL="342900" indent="-342900">
              <a:lnSpc>
                <a:spcPct val="150000"/>
              </a:lnSpc>
              <a:buAutoNum type="arabicPeriod"/>
            </a:pPr>
            <a:r>
              <a:rPr kumimoji="1" lang="en-US" altLang="zh-CN" sz="2400" dirty="0" smtClean="0"/>
              <a:t>Python</a:t>
            </a:r>
            <a:r>
              <a:rPr kumimoji="1" lang="zh-CN" altLang="en-US" sz="2400" dirty="0" smtClean="0"/>
              <a:t>标准库介绍（系统管理、网络等常用库）</a:t>
            </a:r>
          </a:p>
          <a:p>
            <a:pPr marL="342900" indent="-342900">
              <a:lnSpc>
                <a:spcPct val="150000"/>
              </a:lnSpc>
              <a:buAutoNum type="arabicPeriod"/>
            </a:pPr>
            <a:r>
              <a:rPr kumimoji="1" lang="zh-CN" altLang="en-US" sz="2400" dirty="0" smtClean="0"/>
              <a:t>聊一聊快速实现网络爬虫</a:t>
            </a:r>
          </a:p>
          <a:p>
            <a:pPr marL="342900" indent="-342900">
              <a:lnSpc>
                <a:spcPct val="150000"/>
              </a:lnSpc>
              <a:buAutoNum type="arabicPeriod"/>
            </a:pPr>
            <a:r>
              <a:rPr kumimoji="1" lang="zh-CN" altLang="en-US" sz="2400" dirty="0" smtClean="0"/>
              <a:t>如何通过</a:t>
            </a:r>
            <a:r>
              <a:rPr kumimoji="1" lang="en-US" altLang="zh-CN" sz="2400" dirty="0" smtClean="0"/>
              <a:t>Python</a:t>
            </a:r>
            <a:r>
              <a:rPr kumimoji="1" lang="zh-CN" altLang="en-US" sz="2400" dirty="0" smtClean="0"/>
              <a:t>来高效处理及分析数十万级的日志文件</a:t>
            </a:r>
          </a:p>
          <a:p>
            <a:pPr>
              <a:lnSpc>
                <a:spcPct val="150000"/>
              </a:lnSpc>
            </a:pPr>
            <a:r>
              <a:rPr kumimoji="1" lang="en-US" altLang="zh-CN" sz="2400" dirty="0"/>
              <a:t>7</a:t>
            </a:r>
            <a:r>
              <a:rPr kumimoji="1" lang="en-US" altLang="zh-CN" sz="2400" dirty="0" smtClean="0"/>
              <a:t>.</a:t>
            </a:r>
            <a:r>
              <a:rPr kumimoji="1" lang="zh-CN" altLang="en-US" sz="2400" dirty="0" smtClean="0"/>
              <a:t>  构建批量分发系统命令的核心</a:t>
            </a:r>
            <a:endParaRPr kumimoji="1" lang="zh-CN" altLang="en-US" sz="2400"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normAutofit fontScale="92500" lnSpcReduction="10000"/>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r>
              <a:rPr kumimoji="1" lang="zh-CN" altLang="en-US" sz="2800" dirty="0"/>
              <a:t>★ </a:t>
            </a:r>
            <a:r>
              <a:rPr kumimoji="1" lang="en-US" altLang="zh-CN" sz="2800" dirty="0" err="1" smtClean="0"/>
              <a:t>Pycharm</a:t>
            </a:r>
            <a:r>
              <a:rPr kumimoji="1" lang="en-US" altLang="zh-CN" sz="2800" dirty="0" smtClean="0"/>
              <a:t> 4.5.3</a:t>
            </a:r>
            <a:endParaRPr kumimoji="1" lang="en-US" altLang="zh-CN" sz="2800" dirty="0" smtClean="0"/>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
        <p:nvSpPr>
          <p:cNvPr id="7" name="文本框 6"/>
          <p:cNvSpPr txBox="1"/>
          <p:nvPr/>
        </p:nvSpPr>
        <p:spPr>
          <a:xfrm>
            <a:off x="1227551" y="2135245"/>
            <a:ext cx="3331923" cy="523220"/>
          </a:xfrm>
          <a:prstGeom prst="rect">
            <a:avLst/>
          </a:prstGeom>
          <a:noFill/>
        </p:spPr>
        <p:txBody>
          <a:bodyPr wrap="square" rtlCol="0">
            <a:spAutoFit/>
          </a:bodyPr>
          <a:lstStyle/>
          <a:p>
            <a:r>
              <a:rPr kumimoji="1" lang="zh-CN" altLang="en-US" sz="2800" b="1" dirty="0" smtClean="0"/>
              <a:t>项目实践</a:t>
            </a:r>
            <a:endParaRPr kumimoji="1" lang="zh-CN" altLang="en-US" sz="28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2244024" y="2462791"/>
            <a:ext cx="9368299" cy="1569660"/>
          </a:xfrm>
          <a:prstGeom prst="rect">
            <a:avLst/>
          </a:prstGeom>
          <a:noFill/>
        </p:spPr>
        <p:txBody>
          <a:bodyPr wrap="square" rtlCol="0">
            <a:spAutoFit/>
          </a:bodyPr>
          <a:lstStyle/>
          <a:p>
            <a:r>
              <a:rPr kumimoji="1" lang="zh-CN" altLang="en-US" sz="3200" b="1" dirty="0" smtClean="0"/>
              <a:t>项目实践：</a:t>
            </a:r>
          </a:p>
          <a:p>
            <a:endParaRPr kumimoji="1" lang="zh-CN" altLang="en-US" sz="3200" b="1" dirty="0"/>
          </a:p>
          <a:p>
            <a:r>
              <a:rPr kumimoji="1" lang="zh-CN" altLang="en-US" sz="3200" b="1" dirty="0" smtClean="0"/>
              <a:t>开发一套“某网站用户访问的地方统计图”</a:t>
            </a:r>
            <a:endParaRPr kumimoji="1" lang="zh-CN" altLang="en-US" sz="3200" b="1" dirty="0"/>
          </a:p>
        </p:txBody>
      </p:sp>
    </p:spTree>
    <p:extLst>
      <p:ext uri="{BB962C8B-B14F-4D97-AF65-F5344CB8AC3E}">
        <p14:creationId xmlns:p14="http://schemas.microsoft.com/office/powerpoint/2010/main" val="1795956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10" name="文本框 9"/>
          <p:cNvSpPr txBox="1"/>
          <p:nvPr/>
        </p:nvSpPr>
        <p:spPr>
          <a:xfrm>
            <a:off x="3902329" y="2981195"/>
            <a:ext cx="4390515" cy="584775"/>
          </a:xfrm>
          <a:prstGeom prst="rect">
            <a:avLst/>
          </a:prstGeom>
          <a:noFill/>
        </p:spPr>
        <p:txBody>
          <a:bodyPr wrap="square" rtlCol="0">
            <a:spAutoFit/>
          </a:bodyPr>
          <a:lstStyle/>
          <a:p>
            <a:r>
              <a:rPr kumimoji="1" lang="zh-CN" altLang="en-US" sz="3200" b="1" dirty="0" smtClean="0"/>
              <a:t>机柜图</a:t>
            </a:r>
            <a:r>
              <a:rPr kumimoji="1" lang="zh-CN" altLang="en-US" sz="3200" b="1" smtClean="0"/>
              <a:t>设计的方方面面</a:t>
            </a:r>
            <a:endParaRPr kumimoji="1" lang="zh-CN" altLang="en-US" sz="3200" b="1"/>
          </a:p>
        </p:txBody>
      </p:sp>
    </p:spTree>
    <p:extLst>
      <p:ext uri="{BB962C8B-B14F-4D97-AF65-F5344CB8AC3E}">
        <p14:creationId xmlns:p14="http://schemas.microsoft.com/office/powerpoint/2010/main" val="5459462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11052</TotalTime>
  <Words>6136</Words>
  <Application>Microsoft Macintosh PowerPoint</Application>
  <PresentationFormat>宽屏</PresentationFormat>
  <Paragraphs>885</Paragraphs>
  <Slides>114</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114</vt:i4>
      </vt:variant>
    </vt:vector>
  </HeadingPairs>
  <TitlesOfParts>
    <vt:vector size="120"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Http通信基础—请求方式</vt:lpstr>
      <vt:lpstr>Http通信基础—响应状态码</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173</cp:revision>
  <dcterms:created xsi:type="dcterms:W3CDTF">2015-09-16T12:41:33Z</dcterms:created>
  <dcterms:modified xsi:type="dcterms:W3CDTF">2015-10-18T11:23:47Z</dcterms:modified>
</cp:coreProperties>
</file>